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1" r:id="rId4"/>
    <p:sldId id="274" r:id="rId5"/>
    <p:sldId id="258" r:id="rId6"/>
    <p:sldId id="259" r:id="rId7"/>
    <p:sldId id="264" r:id="rId8"/>
    <p:sldId id="265" r:id="rId9"/>
    <p:sldId id="263" r:id="rId10"/>
    <p:sldId id="260" r:id="rId11"/>
    <p:sldId id="262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02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48F356B-5594-4667-A20A-95B204F073D9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8DF1193-257F-4249-BA41-3E26EF947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90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CFDC-6DF3-4CBD-9CCF-E64724CA66F2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489E1-E526-4FB1-81C6-03B33FC63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92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7E66D-F44C-43C7-B260-7828FC4CBE23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0487C-5FB5-467A-8DC9-1BF4C5FD42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5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D913C-D7A4-488C-B22B-5CF778DD719D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40D70-9501-4C21-A2D1-C0832664F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33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9343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3493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28F5E-2DB4-447D-8DE8-7CF80AA64739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15D9-7234-412E-B7A8-2921FB336E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1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2A076-CAE0-4F78-A490-99A47BAB60F3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9928-2787-416B-9BA9-F13169CDF2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679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96312-AA5B-4E18-A1CE-37B8559D6713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DAA33-2040-4BCB-B23A-17648C114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28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A378-F1E5-4A62-B026-8D44305860B9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01581-AE83-46EF-9884-AA137C123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28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D4851-CB06-4B6A-A4FC-19E6E1FA98E5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7550-E836-4B47-B9F3-5F6DEB076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687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F11B-148C-45C8-8578-5DC567AE3E37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C76BF-47B6-420D-A243-07B63DDCC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21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3EDDD-15B4-4D2F-B2AA-4E9E82DEF096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179D7-ED6E-40A5-B566-E51E81326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8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EF548-29D4-45B7-B0E9-CDC8EBCCCF72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400EE-C155-466D-AC27-1FC4ED931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371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3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779FE2-7A89-469C-ADE2-2E007DB893C7}" type="datetimeFigureOut">
              <a:rPr lang="en-US"/>
              <a:pPr>
                <a:defRPr/>
              </a:pPr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417309-0051-4443-9706-268189ABE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32" name="AutoShape 3"/>
          <p:cNvSpPr>
            <a:spLocks noChangeArrowheads="1"/>
          </p:cNvSpPr>
          <p:nvPr userDrawn="1"/>
        </p:nvSpPr>
        <p:spPr bwMode="auto">
          <a:xfrm>
            <a:off x="0" y="0"/>
            <a:ext cx="9055100" cy="6781800"/>
          </a:xfrm>
          <a:prstGeom prst="roundRect">
            <a:avLst>
              <a:gd name="adj" fmla="val 6111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34" name="Rectangle 5"/>
          <p:cNvSpPr>
            <a:spLocks noChangeArrowheads="1"/>
          </p:cNvSpPr>
          <p:nvPr userDrawn="1"/>
        </p:nvSpPr>
        <p:spPr bwMode="auto">
          <a:xfrm>
            <a:off x="0" y="292100"/>
            <a:ext cx="9144000" cy="301625"/>
          </a:xfrm>
          <a:prstGeom prst="rect">
            <a:avLst/>
          </a:prstGeom>
          <a:solidFill>
            <a:srgbClr val="203B8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35" name="Oval 8"/>
          <p:cNvSpPr>
            <a:spLocks noChangeArrowheads="1"/>
          </p:cNvSpPr>
          <p:nvPr userDrawn="1"/>
        </p:nvSpPr>
        <p:spPr bwMode="auto">
          <a:xfrm>
            <a:off x="101600" y="33338"/>
            <a:ext cx="960438" cy="960437"/>
          </a:xfrm>
          <a:prstGeom prst="ellipse">
            <a:avLst/>
          </a:prstGeom>
          <a:solidFill>
            <a:srgbClr val="CDBB33"/>
          </a:solidFill>
          <a:ln w="25400">
            <a:solidFill>
              <a:srgbClr val="CDBB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CDBB33"/>
              </a:solidFill>
              <a:latin typeface="Calibri" pitchFamily="34" charset="0"/>
            </a:endParaRPr>
          </a:p>
        </p:txBody>
      </p:sp>
      <p:sp>
        <p:nvSpPr>
          <p:cNvPr id="1036" name="AutoShape 6"/>
          <p:cNvSpPr>
            <a:spLocks noChangeArrowheads="1"/>
          </p:cNvSpPr>
          <p:nvPr userDrawn="1"/>
        </p:nvSpPr>
        <p:spPr bwMode="auto">
          <a:xfrm>
            <a:off x="0" y="4763"/>
            <a:ext cx="9144000" cy="595312"/>
          </a:xfrm>
          <a:prstGeom prst="roundRect">
            <a:avLst>
              <a:gd name="adj" fmla="val 50000"/>
            </a:avLst>
          </a:prstGeom>
          <a:solidFill>
            <a:srgbClr val="203B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1037" name="Text Box 7"/>
          <p:cNvSpPr txBox="1">
            <a:spLocks noChangeArrowheads="1"/>
          </p:cNvSpPr>
          <p:nvPr userDrawn="1"/>
        </p:nvSpPr>
        <p:spPr bwMode="auto">
          <a:xfrm>
            <a:off x="1082675" y="150813"/>
            <a:ext cx="2590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CDBB33"/>
                </a:solidFill>
                <a:latin typeface="YaleDesign-Roman" pitchFamily="-32" charset="0"/>
              </a:rPr>
              <a:t>OpenHand</a:t>
            </a:r>
          </a:p>
        </p:txBody>
      </p:sp>
      <p:sp>
        <p:nvSpPr>
          <p:cNvPr id="1038" name="Text Box 12"/>
          <p:cNvSpPr txBox="1">
            <a:spLocks noChangeArrowheads="1"/>
          </p:cNvSpPr>
          <p:nvPr userDrawn="1"/>
        </p:nvSpPr>
        <p:spPr bwMode="auto">
          <a:xfrm>
            <a:off x="7172325" y="38100"/>
            <a:ext cx="16002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  <a:latin typeface="YaleDesign-Roman" pitchFamily="-32" charset="0"/>
              </a:rPr>
              <a:t>Yale University</a:t>
            </a:r>
          </a:p>
        </p:txBody>
      </p:sp>
      <p:pic>
        <p:nvPicPr>
          <p:cNvPr id="1039" name="Picture 15" descr="yale crest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538" y="58738"/>
            <a:ext cx="4191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0" name="Straight Connector 16"/>
          <p:cNvCxnSpPr>
            <a:cxnSpLocks noChangeShapeType="1"/>
          </p:cNvCxnSpPr>
          <p:nvPr userDrawn="1"/>
        </p:nvCxnSpPr>
        <p:spPr bwMode="auto">
          <a:xfrm rot="10800000">
            <a:off x="1006475" y="600075"/>
            <a:ext cx="8137525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1" name="Text Box 12"/>
          <p:cNvSpPr txBox="1">
            <a:spLocks noChangeArrowheads="1"/>
          </p:cNvSpPr>
          <p:nvPr userDrawn="1"/>
        </p:nvSpPr>
        <p:spPr bwMode="auto">
          <a:xfrm>
            <a:off x="6697663" y="277813"/>
            <a:ext cx="2413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577CA9"/>
                </a:solidFill>
                <a:latin typeface="YaleDesign-Roman" pitchFamily="-32" charset="0"/>
              </a:rPr>
              <a:t>Mechanical Engineering</a:t>
            </a:r>
          </a:p>
        </p:txBody>
      </p:sp>
      <p:sp>
        <p:nvSpPr>
          <p:cNvPr id="1042" name="Oval 8"/>
          <p:cNvSpPr>
            <a:spLocks noChangeArrowheads="1"/>
          </p:cNvSpPr>
          <p:nvPr userDrawn="1"/>
        </p:nvSpPr>
        <p:spPr bwMode="auto">
          <a:xfrm>
            <a:off x="152400" y="80963"/>
            <a:ext cx="868363" cy="8683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203B8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pic>
        <p:nvPicPr>
          <p:cNvPr id="1043" name="Picture 9" descr="medium_screen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25425"/>
            <a:ext cx="62388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4" name="Straight Connector 21"/>
          <p:cNvCxnSpPr>
            <a:cxnSpLocks noChangeShapeType="1"/>
          </p:cNvCxnSpPr>
          <p:nvPr userDrawn="1"/>
        </p:nvCxnSpPr>
        <p:spPr bwMode="auto">
          <a:xfrm rot="10800000">
            <a:off x="1588" y="595313"/>
            <a:ext cx="127000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5" name="Rectangle 5"/>
          <p:cNvSpPr>
            <a:spLocks noChangeArrowheads="1"/>
          </p:cNvSpPr>
          <p:nvPr userDrawn="1"/>
        </p:nvSpPr>
        <p:spPr bwMode="auto">
          <a:xfrm>
            <a:off x="55563" y="488950"/>
            <a:ext cx="90487" cy="95250"/>
          </a:xfrm>
          <a:prstGeom prst="rect">
            <a:avLst/>
          </a:prstGeom>
          <a:solidFill>
            <a:srgbClr val="203B8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9" name="Block Arc 28"/>
          <p:cNvSpPr/>
          <p:nvPr userDrawn="1"/>
        </p:nvSpPr>
        <p:spPr>
          <a:xfrm>
            <a:off x="7131050" y="6254750"/>
            <a:ext cx="1308100" cy="1206500"/>
          </a:xfrm>
          <a:prstGeom prst="blockArc">
            <a:avLst>
              <a:gd name="adj1" fmla="val 10800000"/>
              <a:gd name="adj2" fmla="val 21599999"/>
              <a:gd name="adj3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047" name="Picture 11" descr="grablab_logo_black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63" y="6394450"/>
            <a:ext cx="98266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Block Arc 27"/>
          <p:cNvSpPr/>
          <p:nvPr userDrawn="1"/>
        </p:nvSpPr>
        <p:spPr>
          <a:xfrm>
            <a:off x="7132638" y="6181725"/>
            <a:ext cx="1306512" cy="1206500"/>
          </a:xfrm>
          <a:prstGeom prst="blockArc">
            <a:avLst>
              <a:gd name="adj1" fmla="val 10800000"/>
              <a:gd name="adj2" fmla="val 0"/>
              <a:gd name="adj3" fmla="val 6212"/>
            </a:avLst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7059613" y="6781800"/>
            <a:ext cx="146050" cy="80963"/>
          </a:xfrm>
          <a:prstGeom prst="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8367713" y="6783388"/>
            <a:ext cx="146050" cy="82550"/>
          </a:xfrm>
          <a:prstGeom prst="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cmaster.com/nav/enter.asp?partnum=97395A445" TargetMode="External"/><Relationship Id="rId2" Type="http://schemas.openxmlformats.org/officeDocument/2006/relationships/hyperlink" Target="http://www.mcmaster.com/nav/enter.asp?partnum=97395A43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cmaster.com/nav/enter.asp?partnum=92474A029" TargetMode="External"/><Relationship Id="rId4" Type="http://schemas.openxmlformats.org/officeDocument/2006/relationships/hyperlink" Target="http://www.mcmaster.com/nav/enter.asp?partnum=3434T31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rint3dprinting.com/uprint-affordable-3d-printer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Fabrication/Assembly Instructions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Model 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/>
              <a:t>Ver</a:t>
            </a:r>
            <a:r>
              <a:rPr lang="en-US" dirty="0" smtClean="0"/>
              <a:t> 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Motor Block B4 Assembly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90" y="4151879"/>
            <a:ext cx="3174633" cy="2380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91" y="1510671"/>
            <a:ext cx="3174633" cy="26412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43400" y="1494928"/>
            <a:ext cx="42005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B4a.stl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B4b.stl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P1 (2x)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J1 (2x)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Press-fit assembly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Minor filing may be needed to ensure that pulleys spin freely after assembly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Useful to use shim when assembling top pulley J1 to avoid pinching when pressing pin P1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780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Motor Block Assembly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" y="1377320"/>
            <a:ext cx="3200407" cy="32004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0" y="4577727"/>
            <a:ext cx="2682240" cy="2011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43400" y="1494928"/>
            <a:ext cx="42005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err="1" smtClean="0"/>
              <a:t>Dynamixel</a:t>
            </a:r>
            <a:r>
              <a:rPr lang="en-US" dirty="0" smtClean="0"/>
              <a:t> MX-64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err="1" smtClean="0"/>
              <a:t>PULLEY.stl</a:t>
            </a:r>
            <a:endParaRPr lang="en-US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M2 </a:t>
            </a:r>
            <a:r>
              <a:rPr lang="en-US" i="1" dirty="0" smtClean="0"/>
              <a:t>L</a:t>
            </a:r>
            <a:r>
              <a:rPr lang="en-US" dirty="0" smtClean="0"/>
              <a:t>2mm screw (2x)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M2.5 </a:t>
            </a:r>
            <a:r>
              <a:rPr lang="en-US" i="1" dirty="0" smtClean="0"/>
              <a:t>L</a:t>
            </a:r>
            <a:r>
              <a:rPr lang="en-US" dirty="0" smtClean="0"/>
              <a:t>7.5mm screw (1x)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Block B4 may be attached with any appropriately-sized set of bolts/nuts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Improved clinch knot used in prototype tests to affix tendon to drive pulley</a:t>
            </a:r>
          </a:p>
        </p:txBody>
      </p:sp>
    </p:spTree>
    <p:extLst>
      <p:ext uri="{BB962C8B-B14F-4D97-AF65-F5344CB8AC3E}">
        <p14:creationId xmlns:p14="http://schemas.microsoft.com/office/powerpoint/2010/main" val="4138855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Assembly Overview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1471252"/>
            <a:ext cx="661933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7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Top Assembly Overview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1" y="1494928"/>
            <a:ext cx="3657600" cy="27637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43400" y="1494928"/>
            <a:ext cx="4200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Top and bottom frame held by standoffs S1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Plates A1.stl and A2.stl clamp finger bases in fixed configuration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Notches specify how A1 and A2 align with each other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Fixed tendons tied between fingers and differential block on same side of grasps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1" y="4077619"/>
            <a:ext cx="3657600" cy="25898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36295" y="5895975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A1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5375" y="5439234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A2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8025" y="6325059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B3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89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Top Assembly - Fingers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43400" y="1494928"/>
            <a:ext cx="42005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Fingers inserted from above</a:t>
            </a:r>
            <a:endParaRPr lang="en-US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Slide down at an angle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Snap into recesses on bottom layer of A2.stl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Fingers should snap rigidly in place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In absence of fasteners or clamping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425886"/>
            <a:ext cx="3657600" cy="191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41319"/>
            <a:ext cx="3657600" cy="191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53953"/>
            <a:ext cx="3657600" cy="191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182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Top Assembly - Tendons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62100"/>
            <a:ext cx="4114800" cy="3086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494928"/>
            <a:ext cx="4200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Tendon terminates at distal end of finger pairs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Tendon should be pulled tight by joint </a:t>
            </a:r>
            <a:r>
              <a:rPr lang="en-US" dirty="0" err="1" smtClean="0"/>
              <a:t>stiffnesses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Helpful to pre-load fingers during tendon attachment for more slack</a:t>
            </a:r>
          </a:p>
        </p:txBody>
      </p:sp>
      <p:sp>
        <p:nvSpPr>
          <p:cNvPr id="6" name="Oval 5"/>
          <p:cNvSpPr/>
          <p:nvPr/>
        </p:nvSpPr>
        <p:spPr>
          <a:xfrm>
            <a:off x="3365889" y="2315130"/>
            <a:ext cx="89757" cy="897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214425" y="2372091"/>
            <a:ext cx="190733" cy="180376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957826" y="2928324"/>
            <a:ext cx="645129" cy="176826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2602955" y="2552467"/>
            <a:ext cx="611470" cy="375857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957826" y="3105150"/>
            <a:ext cx="0" cy="496352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3080724" y="2242203"/>
            <a:ext cx="89757" cy="897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H="1" flipV="1">
            <a:off x="1755872" y="3105150"/>
            <a:ext cx="201954" cy="496352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755872" y="2855396"/>
            <a:ext cx="0" cy="249754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755872" y="2776859"/>
            <a:ext cx="628300" cy="78538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2378562" y="2479541"/>
            <a:ext cx="532932" cy="302928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endCxn id="19" idx="3"/>
          </p:cNvCxnSpPr>
          <p:nvPr/>
        </p:nvCxnSpPr>
        <p:spPr>
          <a:xfrm flipV="1">
            <a:off x="2900275" y="2318815"/>
            <a:ext cx="193594" cy="177553"/>
          </a:xfrm>
          <a:prstGeom prst="line">
            <a:avLst/>
          </a:prstGeom>
          <a:ln w="1905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62" y="4000500"/>
            <a:ext cx="3657600" cy="207315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286000" y="5010864"/>
            <a:ext cx="15456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Tendon termination points</a:t>
            </a:r>
            <a:endParaRPr 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3876675" y="5133975"/>
            <a:ext cx="1790700" cy="4762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876675" y="5037077"/>
            <a:ext cx="3105150" cy="96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309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61" y="1492947"/>
            <a:ext cx="3657600" cy="43747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Bottom Assembly Overview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96" y="3454442"/>
            <a:ext cx="3213532" cy="24101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8675" y="2152210"/>
            <a:ext cx="78098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Motor block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0975" y="3680335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A3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0975" y="4774933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A4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8951" y="4544101"/>
            <a:ext cx="5405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B2 (2x)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0340" y="3148390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B1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43400" y="1494928"/>
            <a:ext cx="42005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No fasteners needed for motor block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A3 and A4 used to clamp pulley blocks B2 in place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Motor and B2 blocks should snap into place</a:t>
            </a:r>
          </a:p>
        </p:txBody>
      </p:sp>
    </p:spTree>
    <p:extLst>
      <p:ext uri="{BB962C8B-B14F-4D97-AF65-F5344CB8AC3E}">
        <p14:creationId xmlns:p14="http://schemas.microsoft.com/office/powerpoint/2010/main" val="836999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Frame Assembly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552575"/>
            <a:ext cx="3657600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494928"/>
            <a:ext cx="42005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A1 snaps onto top of block B4 to pin frame in correct orientation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Standoffs S1 used to fix top and bottom frame assemblies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Final tendon attachment is performed at very end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To simplify assembly, tendon between actuation pulley and drive pulley block B1 can be left slack</a:t>
            </a:r>
          </a:p>
        </p:txBody>
      </p:sp>
    </p:spTree>
    <p:extLst>
      <p:ext uri="{BB962C8B-B14F-4D97-AF65-F5344CB8AC3E}">
        <p14:creationId xmlns:p14="http://schemas.microsoft.com/office/powerpoint/2010/main" val="2982931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Differential Tendon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2" y="1540377"/>
            <a:ext cx="2971806" cy="42915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494928"/>
            <a:ext cx="42005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Connect final actuation tendon between two differential blocks B3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Route tendon through pulley blocks B2 and actuation pulley block B1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Tendon should be tied taut with actuation pulley block B1 pinned as close to the bottom frame as possible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Fingers can be preloaded to provide additional slack to simplify tie-off</a:t>
            </a:r>
          </a:p>
        </p:txBody>
      </p:sp>
    </p:spTree>
    <p:extLst>
      <p:ext uri="{BB962C8B-B14F-4D97-AF65-F5344CB8AC3E}">
        <p14:creationId xmlns:p14="http://schemas.microsoft.com/office/powerpoint/2010/main" val="2769695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Servo Actuation Zero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9" y="1593592"/>
            <a:ext cx="3200400" cy="23406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494928"/>
            <a:ext cx="42005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Actuation tendon between drive pulley and block B1 needs to be taut at servo zero position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Drive servo to zero position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Loosen M2, M2.5 attachment screws such that drive pulley spins loosely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Re-affix pulley in position where drive tendon is as taut </a:t>
            </a:r>
            <a:r>
              <a:rPr lang="en-US" smtClean="0"/>
              <a:t>as possible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4071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9" y="3934226"/>
            <a:ext cx="3200400" cy="23406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349" y="1435398"/>
            <a:ext cx="4572000" cy="29782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9" y="1435398"/>
            <a:ext cx="3200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95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McMaster Parts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i="1" dirty="0" smtClean="0"/>
              <a:t>Ø</a:t>
            </a:r>
            <a:r>
              <a:rPr lang="en-US" sz="2400" dirty="0" smtClean="0"/>
              <a:t>1/8”, </a:t>
            </a:r>
            <a:r>
              <a:rPr lang="en-US" sz="2400" i="1" dirty="0" smtClean="0"/>
              <a:t>L</a:t>
            </a:r>
            <a:r>
              <a:rPr lang="en-US" sz="2400" dirty="0" smtClean="0"/>
              <a:t>3/8” dowel pin (</a:t>
            </a:r>
            <a:r>
              <a:rPr lang="en-US" sz="2400" b="1" dirty="0" smtClean="0"/>
              <a:t>P1</a:t>
            </a:r>
            <a:r>
              <a:rPr lang="en-US" sz="2400" dirty="0" smtClean="0"/>
              <a:t>)</a:t>
            </a:r>
          </a:p>
          <a:p>
            <a:pPr lvl="1"/>
            <a:r>
              <a:rPr lang="en-US" sz="2000" dirty="0" smtClean="0"/>
              <a:t>#</a:t>
            </a:r>
            <a:r>
              <a:rPr lang="en-US" sz="2000" dirty="0" smtClean="0">
                <a:hlinkClick r:id="rId2"/>
              </a:rPr>
              <a:t>97395A35</a:t>
            </a:r>
            <a:r>
              <a:rPr lang="en-US" sz="2000" dirty="0" smtClean="0"/>
              <a:t> (8x)</a:t>
            </a:r>
          </a:p>
          <a:p>
            <a:r>
              <a:rPr lang="en-US" sz="2400" i="1" dirty="0" smtClean="0"/>
              <a:t>Ø</a:t>
            </a:r>
            <a:r>
              <a:rPr lang="en-US" sz="2400" dirty="0" smtClean="0"/>
              <a:t>1/8”, </a:t>
            </a:r>
            <a:r>
              <a:rPr lang="en-US" sz="2400" i="1" dirty="0" smtClean="0"/>
              <a:t>L</a:t>
            </a:r>
            <a:r>
              <a:rPr lang="en-US" sz="2400" dirty="0" smtClean="0"/>
              <a:t>5/8” dowel pin (</a:t>
            </a:r>
            <a:r>
              <a:rPr lang="en-US" sz="2400" b="1" dirty="0" smtClean="0"/>
              <a:t>P2</a:t>
            </a:r>
            <a:r>
              <a:rPr lang="en-US" sz="2400" dirty="0"/>
              <a:t>)</a:t>
            </a:r>
            <a:r>
              <a:rPr lang="en-US" sz="2400" dirty="0" smtClean="0"/>
              <a:t> </a:t>
            </a:r>
          </a:p>
          <a:p>
            <a:pPr lvl="1"/>
            <a:r>
              <a:rPr lang="en-US" sz="2000" dirty="0" smtClean="0"/>
              <a:t>#</a:t>
            </a:r>
            <a:r>
              <a:rPr lang="en-US" sz="2000" dirty="0" smtClean="0">
                <a:hlinkClick r:id="rId3"/>
              </a:rPr>
              <a:t>97395A445</a:t>
            </a:r>
            <a:r>
              <a:rPr lang="en-US" sz="2000" dirty="0" smtClean="0"/>
              <a:t> (12x)</a:t>
            </a:r>
          </a:p>
          <a:p>
            <a:r>
              <a:rPr lang="en-US" sz="2400" dirty="0" smtClean="0"/>
              <a:t>Nylon Pulley (</a:t>
            </a:r>
            <a:r>
              <a:rPr lang="en-US" sz="2400" b="1" dirty="0" smtClean="0"/>
              <a:t>J1</a:t>
            </a:r>
            <a:r>
              <a:rPr lang="en-US" sz="2400" dirty="0"/>
              <a:t>)</a:t>
            </a:r>
            <a:endParaRPr lang="en-US" sz="2400" dirty="0" smtClean="0"/>
          </a:p>
          <a:p>
            <a:pPr lvl="1"/>
            <a:r>
              <a:rPr lang="en-US" sz="2000" dirty="0" smtClean="0"/>
              <a:t>#</a:t>
            </a:r>
            <a:r>
              <a:rPr lang="en-US" sz="2000" dirty="0" smtClean="0">
                <a:hlinkClick r:id="rId4"/>
              </a:rPr>
              <a:t>3434T31</a:t>
            </a:r>
            <a:r>
              <a:rPr lang="en-US" sz="2000" dirty="0" smtClean="0"/>
              <a:t> (12x)</a:t>
            </a:r>
          </a:p>
          <a:p>
            <a:r>
              <a:rPr lang="en-US" sz="2400" i="1" smtClean="0"/>
              <a:t>Ø</a:t>
            </a:r>
            <a:r>
              <a:rPr lang="en-US" sz="2400" smtClean="0"/>
              <a:t>1/4”, </a:t>
            </a:r>
            <a:r>
              <a:rPr lang="en-US" sz="2400" dirty="0" smtClean="0"/>
              <a:t>L2-1/2” zinc-plated female standoffs (</a:t>
            </a:r>
            <a:r>
              <a:rPr lang="en-US" sz="2400" b="1" dirty="0" smtClean="0"/>
              <a:t>S1</a:t>
            </a:r>
            <a:r>
              <a:rPr lang="en-US" sz="2400" dirty="0" smtClean="0"/>
              <a:t>)</a:t>
            </a:r>
          </a:p>
          <a:p>
            <a:pPr lvl="1"/>
            <a:r>
              <a:rPr lang="en-US" sz="2000" dirty="0" smtClean="0"/>
              <a:t>#</a:t>
            </a:r>
            <a:r>
              <a:rPr lang="en-US" sz="2000" dirty="0" smtClean="0">
                <a:hlinkClick r:id="rId5"/>
              </a:rPr>
              <a:t>92474A029</a:t>
            </a:r>
            <a:r>
              <a:rPr lang="en-US" sz="2000" dirty="0"/>
              <a:t> </a:t>
            </a:r>
            <a:r>
              <a:rPr lang="en-US" sz="2000" dirty="0" smtClean="0"/>
              <a:t>(4x)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58605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Printer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Current model only tested on </a:t>
            </a:r>
            <a:r>
              <a:rPr lang="en-US" sz="2400" dirty="0" err="1" smtClean="0">
                <a:hlinkClick r:id="rId2"/>
              </a:rPr>
              <a:t>Stratasys</a:t>
            </a:r>
            <a:r>
              <a:rPr lang="en-US" sz="2400" dirty="0" smtClean="0">
                <a:hlinkClick r:id="rId2"/>
              </a:rPr>
              <a:t> Dimension </a:t>
            </a:r>
            <a:r>
              <a:rPr lang="en-US" sz="2400" dirty="0" err="1" smtClean="0">
                <a:hlinkClick r:id="rId2"/>
              </a:rPr>
              <a:t>uPrint</a:t>
            </a:r>
            <a:endParaRPr lang="en-US" sz="2400" dirty="0" smtClean="0"/>
          </a:p>
          <a:p>
            <a:pPr lvl="1"/>
            <a:r>
              <a:rPr lang="en-US" sz="2000" dirty="0" smtClean="0"/>
              <a:t>Layer thickness: 0.254 mm (0.010 in)</a:t>
            </a:r>
          </a:p>
          <a:p>
            <a:pPr lvl="1"/>
            <a:r>
              <a:rPr lang="en-US" sz="2000" dirty="0" smtClean="0"/>
              <a:t>Model material: ABS</a:t>
            </a:r>
          </a:p>
          <a:p>
            <a:pPr lvl="1"/>
            <a:r>
              <a:rPr lang="en-US" sz="2000" dirty="0" smtClean="0"/>
              <a:t>Support material? Yes</a:t>
            </a:r>
          </a:p>
          <a:p>
            <a:r>
              <a:rPr lang="en-US" sz="2400" dirty="0" smtClean="0"/>
              <a:t>Not recommended to use PLA or alternative materials for RP parts</a:t>
            </a:r>
          </a:p>
          <a:p>
            <a:r>
              <a:rPr lang="en-US" sz="2400" dirty="0" smtClean="0"/>
              <a:t>Majority of parts are designed to not require support material</a:t>
            </a:r>
          </a:p>
          <a:p>
            <a:r>
              <a:rPr lang="en-US" sz="2400" dirty="0" smtClean="0"/>
              <a:t>Authors do not know how well alternate 3D printers will produce </a:t>
            </a:r>
            <a:r>
              <a:rPr lang="en-US" sz="2400" smtClean="0"/>
              <a:t>adequate components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398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Finger Assembly - Prep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80" y="1698771"/>
            <a:ext cx="7939817" cy="3797629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1227617" y="4209859"/>
            <a:ext cx="228600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719277" y="3947572"/>
            <a:ext cx="228600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68903" y="3557689"/>
            <a:ext cx="228600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75594" y="4837182"/>
            <a:ext cx="363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Hole Ream </a:t>
            </a:r>
            <a:r>
              <a:rPr lang="en-US" dirty="0" smtClean="0">
                <a:solidFill>
                  <a:srgbClr val="FF0000"/>
                </a:solidFill>
              </a:rPr>
              <a:t>(Ø0.1240</a:t>
            </a:r>
            <a:r>
              <a:rPr lang="en-US" dirty="0" smtClean="0">
                <a:solidFill>
                  <a:srgbClr val="FF0000"/>
                </a:solidFill>
              </a:rPr>
              <a:t>”, 3.15mm)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980" y="1783832"/>
            <a:ext cx="3707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Tendon Through </a:t>
            </a:r>
            <a:r>
              <a:rPr lang="en-US" smtClean="0">
                <a:solidFill>
                  <a:srgbClr val="0070C0"/>
                </a:solidFill>
              </a:rPr>
              <a:t>Hole </a:t>
            </a:r>
            <a:r>
              <a:rPr lang="en-US" smtClean="0">
                <a:solidFill>
                  <a:srgbClr val="0070C0"/>
                </a:solidFill>
              </a:rPr>
              <a:t>(Ø1.5-2mm</a:t>
            </a:r>
            <a:r>
              <a:rPr lang="en-US" dirty="0" smtClean="0">
                <a:solidFill>
                  <a:srgbClr val="0070C0"/>
                </a:solidFill>
              </a:rPr>
              <a:t>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⊥ to surface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371459" y="3890079"/>
            <a:ext cx="53162" cy="5316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557052" y="3310959"/>
            <a:ext cx="53162" cy="5316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321703" y="3010134"/>
            <a:ext cx="53162" cy="5316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978339" y="3671989"/>
            <a:ext cx="337783" cy="1974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921415" y="2949765"/>
            <a:ext cx="337783" cy="712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5620987" y="2949765"/>
            <a:ext cx="117612" cy="2811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331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Finger Assembly (x4)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7" y="1494928"/>
            <a:ext cx="3657600" cy="2023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7" y="3624848"/>
            <a:ext cx="3657600" cy="28912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43400" y="1494928"/>
            <a:ext cx="4200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Rapid-prototype (RP) finger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P2 (3x)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J1 (1x)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Press-fit assembly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Tendon holes should not be obstructed by pins P2 after assembly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05125" y="5294947"/>
            <a:ext cx="4892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Pin P2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7300" y="6114097"/>
            <a:ext cx="6110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Pulley J1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583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Drive Block B1 Assembly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83" y="1656566"/>
            <a:ext cx="3174633" cy="240345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475" y="4295775"/>
            <a:ext cx="2286000" cy="15749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43400" y="1494928"/>
            <a:ext cx="4200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B1.stl (2x)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P1 (3x)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J1 (2x)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Press-fit assembly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Offset design should ensure that pulleys J1 spin freely after assembly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697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Block B2 (2x) Assembly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89" y="1683967"/>
            <a:ext cx="3192922" cy="2385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494928"/>
            <a:ext cx="42005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 (per block):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B2.stl (1x)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P2 (1x)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J1 (1x)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Press-fit assembly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Use shim with pulley J1 during assembly so that press-fit of pin P2 doesn’t cause sides of B2.stl to pinch on J1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Pulley J1 should spin freely after assembly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35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Differential Block B3 (2x) Assembly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87" y="1551765"/>
            <a:ext cx="3186825" cy="21352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3686984"/>
            <a:ext cx="2743200" cy="1528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5388998"/>
            <a:ext cx="2743200" cy="10014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3400" y="1494928"/>
            <a:ext cx="42005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Components (per block):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B3.stl (2x)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Pulley J1 (2x)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Pin P1 (3x)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Press-fit assembly</a:t>
            </a:r>
          </a:p>
        </p:txBody>
      </p:sp>
    </p:spTree>
    <p:extLst>
      <p:ext uri="{BB962C8B-B14F-4D97-AF65-F5344CB8AC3E}">
        <p14:creationId xmlns:p14="http://schemas.microsoft.com/office/powerpoint/2010/main" val="125920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695</Words>
  <Application>Microsoft Office PowerPoint</Application>
  <PresentationFormat>On-screen Show (4:3)</PresentationFormat>
  <Paragraphs>117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Fabrication/Assembly Instructions</vt:lpstr>
      <vt:lpstr>Overview</vt:lpstr>
      <vt:lpstr>McMaster Parts List</vt:lpstr>
      <vt:lpstr>3D Printer Requirements</vt:lpstr>
      <vt:lpstr>Finger Assembly - Prep</vt:lpstr>
      <vt:lpstr>Finger Assembly (x4)</vt:lpstr>
      <vt:lpstr>Drive Block B1 Assembly</vt:lpstr>
      <vt:lpstr>Base Block B2 (2x) Assembly</vt:lpstr>
      <vt:lpstr>Differential Block B3 (2x) Assembly</vt:lpstr>
      <vt:lpstr>Motor Block B4 Assembly</vt:lpstr>
      <vt:lpstr>Motor Block Assembly</vt:lpstr>
      <vt:lpstr>Frame Assembly Overview</vt:lpstr>
      <vt:lpstr>Frame Top Assembly Overview</vt:lpstr>
      <vt:lpstr>Frame Top Assembly - Fingers</vt:lpstr>
      <vt:lpstr>Frame Top Assembly - Tendons</vt:lpstr>
      <vt:lpstr>Frame Bottom Assembly Overview</vt:lpstr>
      <vt:lpstr>Final Frame Assembly</vt:lpstr>
      <vt:lpstr>Differential Tendon</vt:lpstr>
      <vt:lpstr>Servo Actuation Zero</vt:lpstr>
    </vt:vector>
  </TitlesOfParts>
  <Company>Yale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Raymond Ma</dc:creator>
  <cp:lastModifiedBy>Raymond Ma</cp:lastModifiedBy>
  <cp:revision>93</cp:revision>
  <dcterms:created xsi:type="dcterms:W3CDTF">2010-11-16T20:19:40Z</dcterms:created>
  <dcterms:modified xsi:type="dcterms:W3CDTF">2013-03-13T14:41:48Z</dcterms:modified>
</cp:coreProperties>
</file>